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5.png" ContentType="image/png"/>
  <Override PartName="/ppt/media/image54.png" ContentType="image/png"/>
  <Override PartName="/ppt/media/image76.jpeg" ContentType="image/jpeg"/>
  <Override PartName="/ppt/media/image58.jpeg" ContentType="image/jpeg"/>
  <Override PartName="/ppt/media/image75.tif" ContentType="image/tiff"/>
  <Override PartName="/ppt/media/image53.png" ContentType="image/png"/>
  <Override PartName="/ppt/media/image56.jpeg" ContentType="image/jpeg"/>
  <Override PartName="/ppt/media/image51.png" ContentType="image/png"/>
  <Override PartName="/ppt/media/image50.png" ContentType="image/png"/>
  <Override PartName="/ppt/media/image48.jpeg" ContentType="image/jpeg"/>
  <Override PartName="/ppt/media/image78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image37.tif" ContentType="image/tiff"/>
  <Override PartName="/ppt/media/image40.png" ContentType="image/png"/>
  <Override PartName="/ppt/media/image36.tif" ContentType="image/tiff"/>
  <Override PartName="/ppt/media/image34.png" ContentType="image/png"/>
  <Override PartName="/ppt/media/image74.jpeg" ContentType="image/jpeg"/>
  <Override PartName="/ppt/media/image35.tif" ContentType="image/tiff"/>
  <Override PartName="/ppt/media/image33.png" ContentType="image/png"/>
  <Override PartName="/ppt/media/image52.jpeg" ContentType="image/jpeg"/>
  <Override PartName="/ppt/media/image13.png" ContentType="image/png"/>
  <Override PartName="/ppt/media/image15.tif" ContentType="image/tiff"/>
  <Override PartName="/ppt/media/image1.png" ContentType="image/png"/>
  <Override PartName="/ppt/media/image31.tif" ContentType="image/tiff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62.png" ContentType="image/png"/>
  <Override PartName="/ppt/media/image64.tif" ContentType="image/tiff"/>
  <Override PartName="/ppt/media/image65.png" ContentType="image/png"/>
  <Override PartName="/ppt/media/image23.png" ContentType="image/png"/>
  <Override PartName="/ppt/media/image60.png" ContentType="image/png"/>
  <Override PartName="/ppt/media/image95.png" ContentType="image/png"/>
  <Override PartName="/ppt/media/image25.png" ContentType="image/png"/>
  <Override PartName="/ppt/media/image90.png" ContentType="image/png"/>
  <Override PartName="/ppt/media/image11.png" ContentType="image/png"/>
  <Override PartName="/ppt/media/image88.png" ContentType="image/png"/>
  <Override PartName="/ppt/media/image87.png" ContentType="image/png"/>
  <Override PartName="/ppt/media/image71.tif" ContentType="image/tiff"/>
  <Override PartName="/ppt/media/image70.jpeg" ContentType="image/jpeg"/>
  <Override PartName="/ppt/media/image73.tif" ContentType="image/tiff"/>
  <Override PartName="/ppt/media/image77.tif" ContentType="image/tiff"/>
  <Override PartName="/ppt/media/image89.png" ContentType="image/png"/>
  <Override PartName="/ppt/media/image69.jpeg" ContentType="image/jpeg"/>
  <Override PartName="/ppt/media/image67.png" ContentType="image/png"/>
  <Override PartName="/ppt/media/image24.png" ContentType="image/png"/>
  <Override PartName="/ppt/media/image61.png" ContentType="image/png"/>
  <Override PartName="/ppt/media/image79.png" ContentType="image/png"/>
  <Override PartName="/ppt/media/image68.jpeg" ContentType="image/jpeg"/>
  <Override PartName="/ppt/media/image66.png" ContentType="image/png"/>
  <Override PartName="/ppt/media/image14.png" ContentType="image/png"/>
  <Override PartName="/ppt/media/image72.jpeg" ContentType="image/jpeg"/>
  <Override PartName="/ppt/media/image2.png" ContentType="image/png"/>
  <Override PartName="/ppt/media/image32.png" ContentType="image/png"/>
  <Override PartName="/ppt/media/image26.png" ContentType="image/png"/>
  <Override PartName="/ppt/media/image91.png" ContentType="image/png"/>
  <Override PartName="/ppt/media/image3.png" ContentType="image/png"/>
  <Override PartName="/ppt/media/image80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8.jpeg" ContentType="image/jpeg"/>
  <Override PartName="/ppt/media/image93.png" ContentType="image/png"/>
  <Override PartName="/ppt/media/image43.jpeg" ContentType="image/jpeg"/>
  <Override PartName="/ppt/media/image28.png" ContentType="image/png"/>
  <Override PartName="/ppt/media/image5.png" ContentType="image/png"/>
  <Override PartName="/ppt/media/image82.png" ContentType="image/png"/>
  <Override PartName="/ppt/media/image17.png" ContentType="image/png"/>
  <Override PartName="/ppt/media/image10.png" ContentType="image/png"/>
  <Override PartName="/ppt/media/image47.png" ContentType="image/png"/>
  <Override PartName="/ppt/media/image63.jpeg" ContentType="image/jpeg"/>
  <Override PartName="/ppt/media/image94.png" ContentType="image/png"/>
  <Override PartName="/ppt/media/image29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19.png" ContentType="image/png"/>
  <Override PartName="/ppt/media/image84.png" ContentType="image/png"/>
  <Override PartName="/ppt/media/image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0071100" cy="7556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F92E92-110D-4B39-A69E-B4050AEDDC81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52209F-EFC0-4F83-B9BC-86AEA6C8F66C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5B0F55F-9EBD-4123-B0AD-C6348BA7A4A0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0066E67-C964-4211-B391-671E124BA940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8DF327-A4B6-47EC-B51C-D94C235113FB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7E0F11-97CA-47B3-9863-66D46DE53557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57ACFC-2FDB-4AFC-BD3F-5BE94D20924D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9FE249-4352-42EF-9A0A-22AF2EF1256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158010-A84D-4B17-A041-80ACDCF7E8E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DAC056-F153-4B00-80AB-A3187AC2386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BEB11A-9C37-4FB4-9DF8-85DE69C32ED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F67015-E33F-479D-924A-55E2024A8AAC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D9A334-E7EC-4044-905D-F0784B722E3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814565-E0C9-4BBB-8EEE-F9F6487326AF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78B1FF-B05F-45E3-8918-0819062298B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847E10-B6DE-4F8D-AC1D-C0648DD82D13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EC68FF-E113-487C-8A23-70BA73F5CAE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5CFA35-06E6-4394-AD6F-299648D8317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36DF9A5-1757-4249-BD64-44EB9F94C91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DE59F23-EEC9-48C0-A612-782F58E7AD3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389E47-69E7-43FE-B218-745EFAB0FD7B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B164694-ECCD-4AED-9E8E-B63DF55B82E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74CA42-3B66-4B57-AC3E-4D5FFF76B6E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341D4A5-AD7F-4EF5-B7E9-58543D952E7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tif"/><Relationship Id="rId17" Type="http://schemas.openxmlformats.org/officeDocument/2006/relationships/image" Target="../media/image16.png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tif"/><Relationship Id="rId17" Type="http://schemas.openxmlformats.org/officeDocument/2006/relationships/image" Target="../media/image32.png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1" name="Group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4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5" name="Logo color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7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8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9" name="image1.pdf" descr="image1.pdf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10" name="image2.pdf" descr="image2.pdf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11" name="image4.pdf" descr="image4.pdf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4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412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" name="Group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5" name="image1.pdf" descr="image1.pdf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6" name="image4.pdf" descr="image4.pdf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7" name="aulogo_uk_var2_blue.png" descr="aulogo_uk_var2_blue.png"/>
            <p:cNvPicPr/>
            <p:nvPr/>
          </p:nvPicPr>
          <p:blipFill>
            <a:blip r:embed="rId14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Logo color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" name="ku-logo.pdf" descr="ku-logo.pdf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20" name="Image" descr="Image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sp>
        <p:nvSpPr>
          <p:cNvPr id="21" name="PlaceHolder 3"/>
          <p:cNvSpPr>
            <a:spLocks noGrp="1"/>
          </p:cNvSpPr>
          <p:nvPr>
            <p:ph type="sldNum" idx="1"/>
          </p:nvPr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22" name="soleil-logo.png" descr="soleil-logo.png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60" name="Group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61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2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3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64" name="Logo color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66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67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68" name="image1.pdf" descr="image1.pdf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69" name="image2.pdf" descr="image2.pdf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70" name="image4.pdf" descr="image4.pdf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4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412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" name="Group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74" name="image1.pdf" descr="image1.pdf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5" name="image4.pdf" descr="image4.pdf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6" name="aulogo_uk_var2_blue.png" descr="aulogo_uk_var2_blue.png"/>
            <p:cNvPicPr/>
            <p:nvPr/>
          </p:nvPicPr>
          <p:blipFill>
            <a:blip r:embed="rId14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7" name="Logo color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8" name="ku-logo.pdf" descr="ku-logo.pdf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79" name="Image" descr="Image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sp>
        <p:nvSpPr>
          <p:cNvPr id="80" name="PlaceHolder 3"/>
          <p:cNvSpPr>
            <a:spLocks noGrp="1"/>
          </p:cNvSpPr>
          <p:nvPr>
            <p:ph type="sldNum" idx="2"/>
          </p:nvPr>
        </p:nvSpPr>
        <p:spPr>
          <a:xfrm>
            <a:off x="76611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81" name="soleil-logo.png" descr="soleil-logo.png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tif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jpeg"/><Relationship Id="rId5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jpeg"/><Relationship Id="rId6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4.tif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jpeg"/><Relationship Id="rId6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1.tif"/><Relationship Id="rId2" Type="http://schemas.openxmlformats.org/officeDocument/2006/relationships/image" Target="../media/image72.jpe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3.tif"/><Relationship Id="rId2" Type="http://schemas.openxmlformats.org/officeDocument/2006/relationships/image" Target="../media/image74.jpe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5.tif"/><Relationship Id="rId2" Type="http://schemas.openxmlformats.org/officeDocument/2006/relationships/image" Target="../media/image76.jpeg"/><Relationship Id="rId3" Type="http://schemas.openxmlformats.org/officeDocument/2006/relationships/image" Target="../media/image77.tif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6.tif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jpeg"/><Relationship Id="rId6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jpe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Num" idx="3"/>
          </p:nvPr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119" name="image5.pdf" descr="image5.pdf"/>
          <p:cNvPicPr/>
          <p:nvPr/>
        </p:nvPicPr>
        <p:blipFill>
          <a:blip r:embed="rId1"/>
          <a:stretch/>
        </p:blipFill>
        <p:spPr>
          <a:xfrm>
            <a:off x="2678040" y="216000"/>
            <a:ext cx="4723560" cy="2780640"/>
          </a:xfrm>
          <a:prstGeom prst="rect">
            <a:avLst/>
          </a:prstGeom>
          <a:ln w="12700"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866520" y="5049360"/>
            <a:ext cx="8346960" cy="487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Advanced grammar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21" name="image6.png" descr="image6.png"/>
          <p:cNvPicPr/>
          <p:nvPr/>
        </p:nvPicPr>
        <p:blipFill>
          <a:blip r:embed="rId2"/>
          <a:stretch/>
        </p:blipFill>
        <p:spPr>
          <a:xfrm>
            <a:off x="3475440" y="3018960"/>
            <a:ext cx="3128760" cy="1488600"/>
          </a:xfrm>
          <a:prstGeom prst="rect">
            <a:avLst/>
          </a:prstGeom>
          <a:ln w="12700">
            <a:noFill/>
          </a:ln>
        </p:spPr>
      </p:pic>
      <p:sp>
        <p:nvSpPr>
          <p:cNvPr id="122" name="TextShape 3"/>
          <p:cNvSpPr/>
          <p:nvPr/>
        </p:nvSpPr>
        <p:spPr>
          <a:xfrm>
            <a:off x="2493000" y="6552000"/>
            <a:ext cx="509364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Peter Willendrup (pkwi@fysik.dtu.dk)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3" name="Image" descr="Image"/>
          <p:cNvPicPr/>
          <p:nvPr/>
        </p:nvPicPr>
        <p:blipFill>
          <a:blip r:embed="rId3"/>
          <a:stretch/>
        </p:blipFill>
        <p:spPr>
          <a:xfrm>
            <a:off x="2927520" y="107640"/>
            <a:ext cx="4406760" cy="29973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droppedImage.png" descr="droppedImage.png"/>
          <p:cNvPicPr/>
          <p:nvPr/>
        </p:nvPicPr>
        <p:blipFill>
          <a:blip r:embed="rId1"/>
          <a:stretch/>
        </p:blipFill>
        <p:spPr>
          <a:xfrm>
            <a:off x="6927120" y="4798800"/>
            <a:ext cx="1883520" cy="1255680"/>
          </a:xfrm>
          <a:prstGeom prst="rect">
            <a:avLst/>
          </a:prstGeom>
          <a:ln w="12700">
            <a:noFill/>
          </a:ln>
        </p:spPr>
      </p:pic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- inside instruments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In instruments: (see e.g. ILL_H25.instr)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COMPONENT H25_1 = Guide_gravity(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w1=0.03, h1=0.2, w2=0.03, h2=0.2, l=L_H25_1,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R0=gR0, Qc=gQc, alpha=gAlpha, m=m, W=gW)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AT (0,0,Al_Thickness+gGap) RELATIVE PREVIOUS 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ROTATED (0,Rh_H25_1,0) RELATIVE PREVIOUS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COMPONENT </a:t>
            </a:r>
            <a:r>
              <a:rPr b="1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MYcopy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 = </a:t>
            </a:r>
            <a:r>
              <a:rPr b="1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(H25_1)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AT (0,0,L_H25_1+gGap) RELATIVE PREVIOUS 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ROTATED (0,Rh_H25_1,0) RELATIVE PREVIOUS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COMPONENT </a:t>
            </a:r>
            <a:r>
              <a:rPr b="1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(H25_1) = </a:t>
            </a:r>
            <a:r>
              <a:rPr b="1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(H25_1)(W=2*gW)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AT (0,0,L_H25_1+gGap) RELATIVE PREVIOUS 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ROTATED (0,Rh_H25_1,0) RELATIVE PREVIOUS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2"/>
          </p:nvPr>
        </p:nvSpPr>
        <p:spPr>
          <a:xfrm>
            <a:off x="9565200" y="707400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175" name="frog-1.png" descr="frog-1.png"/>
          <p:cNvPicPr/>
          <p:nvPr/>
        </p:nvPicPr>
        <p:blipFill>
          <a:blip r:embed="rId2"/>
          <a:stretch/>
        </p:blipFill>
        <p:spPr>
          <a:xfrm>
            <a:off x="5965560" y="1076760"/>
            <a:ext cx="1353240" cy="1180440"/>
          </a:xfrm>
          <a:prstGeom prst="rect">
            <a:avLst/>
          </a:prstGeom>
          <a:ln w="12700">
            <a:noFill/>
          </a:ln>
        </p:spPr>
      </p:pic>
      <p:pic>
        <p:nvPicPr>
          <p:cNvPr id="176" name="frog-1.png" descr="frog-1.png"/>
          <p:cNvPicPr/>
          <p:nvPr/>
        </p:nvPicPr>
        <p:blipFill>
          <a:blip r:embed="rId3"/>
          <a:stretch/>
        </p:blipFill>
        <p:spPr>
          <a:xfrm>
            <a:off x="6467400" y="3546000"/>
            <a:ext cx="1353240" cy="1180440"/>
          </a:xfrm>
          <a:prstGeom prst="rect">
            <a:avLst/>
          </a:prstGeom>
          <a:ln w="12700">
            <a:noFill/>
          </a:ln>
        </p:spPr>
      </p:pic>
      <p:sp>
        <p:nvSpPr>
          <p:cNvPr id="177" name="Line"/>
          <p:cNvSpPr/>
          <p:nvPr/>
        </p:nvSpPr>
        <p:spPr>
          <a:xfrm flipH="1" flipV="1">
            <a:off x="6537960" y="2075400"/>
            <a:ext cx="437400" cy="1627200"/>
          </a:xfrm>
          <a:prstGeom prst="line">
            <a:avLst/>
          </a:prstGeom>
          <a:ln w="28575">
            <a:solidFill>
              <a:srgbClr val="4f81bd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"/>
          <p:cNvSpPr/>
          <p:nvPr/>
        </p:nvSpPr>
        <p:spPr>
          <a:xfrm flipH="1" flipV="1">
            <a:off x="7157520" y="1943280"/>
            <a:ext cx="556200" cy="3114720"/>
          </a:xfrm>
          <a:prstGeom prst="line">
            <a:avLst/>
          </a:prstGeom>
          <a:ln w="28575">
            <a:solidFill>
              <a:srgbClr val="4f81bd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81sgIqXwkGL._SX355_.jpg" descr="81sgIqXwkGL._SX355_.jpg"/>
          <p:cNvPicPr/>
          <p:nvPr/>
        </p:nvPicPr>
        <p:blipFill>
          <a:blip r:embed="rId4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oup_member_450px.png" descr="group_member_450px.png"/>
          <p:cNvPicPr/>
          <p:nvPr/>
        </p:nvPicPr>
        <p:blipFill>
          <a:blip r:embed="rId1"/>
          <a:stretch/>
        </p:blipFill>
        <p:spPr>
          <a:xfrm>
            <a:off x="5924520" y="976320"/>
            <a:ext cx="2194920" cy="1342080"/>
          </a:xfrm>
          <a:prstGeom prst="rect">
            <a:avLst/>
          </a:prstGeom>
          <a:ln w="1270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62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GROUP</a:t>
            </a: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 - components working in parallel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Num" idx="13"/>
          </p:nvPr>
        </p:nvSpPr>
        <p:spPr>
          <a:xfrm>
            <a:off x="9612000" y="707400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83" name="COMPONENT Mono1 = Monochromator_curved(...)…"/>
          <p:cNvSpPr/>
          <p:nvPr/>
        </p:nvSpPr>
        <p:spPr>
          <a:xfrm>
            <a:off x="1306080" y="2536920"/>
            <a:ext cx="7700040" cy="4555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22320" rIns="22320" tIns="22320" bIns="22320" anchor="t">
            <a:spAutoFit/>
          </a:bodyPr>
          <a:p>
            <a:pPr>
              <a:lnSpc>
                <a:spcPct val="11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Verdana"/>
                <a:ea typeface="Verdana"/>
              </a:rPr>
              <a:t>COMPONENT Mono1 = Monochromator_curved(...)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AT (0,0,-LMM) RELATIVE Cradle ROTATED (0,A1/2,0) RELATIVE Cradle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GROUP</a:t>
            </a: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 IN6Monoks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Verdana"/>
                <a:ea typeface="Verdana"/>
              </a:rPr>
              <a:t>COMPONENT Mono2 = Monochromator_curved(...)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AT (0,0,0) RELATIVE Cradle ROTATED (0,A2/2,0) RELATIVE Cradle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1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GROUP</a:t>
            </a: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 IN6Monoks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- One comp after the particle is “tried” in sequential order until the it becomes SCATTERED.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endParaRPr b="1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182520" indent="-867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Syntax: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Mine = Yours(blah, blah)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(c-expression) AT (....)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182520" indent="-867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Is very powerful when combined with EXTEND and user variables, or as a method to let 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input parameters select if certain components are active.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182520" indent="-867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Example: Use EXTEND to flag if X-ray was scattered on one monochromator blade or 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another. Then later use WHEN to only show contribution from blade N at sample position?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Mon = PSD_monitor(...)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algn="l" pos="0"/>
              </a:tabLst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(myvar==1) AT (0,0,0) RELATIVE Sample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14"/>
          </p:nvPr>
        </p:nvSpPr>
        <p:spPr>
          <a:xfrm>
            <a:off x="9618480" y="70606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188" name="110314DoneWhen.png" descr="110314DoneWhen.png"/>
          <p:cNvPicPr/>
          <p:nvPr/>
        </p:nvPicPr>
        <p:blipFill>
          <a:blip r:embed="rId1"/>
          <a:stretch/>
        </p:blipFill>
        <p:spPr>
          <a:xfrm>
            <a:off x="6667920" y="1244160"/>
            <a:ext cx="1771200" cy="1756440"/>
          </a:xfrm>
          <a:prstGeom prst="rect">
            <a:avLst/>
          </a:prstGeom>
          <a:ln w="12700">
            <a:noFill/>
          </a:ln>
        </p:spPr>
      </p:pic>
      <p:pic>
        <p:nvPicPr>
          <p:cNvPr id="189" name="droppedImage.png" descr="droppedImage.png"/>
          <p:cNvPicPr/>
          <p:nvPr/>
        </p:nvPicPr>
        <p:blipFill>
          <a:blip r:embed="rId2"/>
          <a:stretch/>
        </p:blipFill>
        <p:spPr>
          <a:xfrm>
            <a:off x="8478000" y="511740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90" name="Timeline_0578_Kern_Richie.png" descr="Timeline_0578_Kern_Richie.png"/>
          <p:cNvPicPr/>
          <p:nvPr/>
        </p:nvPicPr>
        <p:blipFill>
          <a:blip r:embed="rId3"/>
          <a:stretch/>
        </p:blipFill>
        <p:spPr>
          <a:xfrm>
            <a:off x="7667280" y="6602040"/>
            <a:ext cx="1218240" cy="803880"/>
          </a:xfrm>
          <a:prstGeom prst="rect">
            <a:avLst/>
          </a:prstGeom>
          <a:ln w="12700">
            <a:noFill/>
          </a:ln>
        </p:spPr>
      </p:pic>
      <p:pic>
        <p:nvPicPr>
          <p:cNvPr id="191" name="heckert_gnu.transp.small.png" descr="heckert_gnu.transp.small.png"/>
          <p:cNvPicPr/>
          <p:nvPr/>
        </p:nvPicPr>
        <p:blipFill>
          <a:blip r:embed="rId4"/>
          <a:stretch/>
        </p:blipFill>
        <p:spPr>
          <a:xfrm>
            <a:off x="9008280" y="6641280"/>
            <a:ext cx="740880" cy="725400"/>
          </a:xfrm>
          <a:prstGeom prst="rect">
            <a:avLst/>
          </a:prstGeom>
          <a:ln w="12700">
            <a:noFill/>
          </a:ln>
        </p:spPr>
      </p:pic>
      <p:pic>
        <p:nvPicPr>
          <p:cNvPr id="192" name="81sgIqXwkGL._SX355_.jpg" descr="81sgIqXwkGL._SX355_.jpg"/>
          <p:cNvPicPr/>
          <p:nvPr/>
        </p:nvPicPr>
        <p:blipFill>
          <a:blip r:embed="rId5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EXTEND</a:t>
            </a:r>
            <a:endParaRPr b="1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398160" cy="4862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306000" indent="-1882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80" spc="-1" strike="noStrike">
                <a:solidFill>
                  <a:srgbClr val="000000"/>
                </a:solidFill>
                <a:latin typeface="Arial"/>
                <a:ea typeface="Arial"/>
              </a:rPr>
              <a:t>Enrich component behaviour using EXTEND:</a:t>
            </a:r>
            <a:endParaRPr b="0" lang="fr-FR" sz="20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</a:pP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COMPONENT Mono1 = Monochromator_curved(...)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AT (0,0, -LMM) RELATIVE Cradle ROTATED (0,A1/2,0) RELATIVE Cradle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1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EXTEND </a:t>
            </a: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%{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if (SCATTERED) { myvar = 1; }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COMPONENT Mono2 = Monochromator_curved(...)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AT (0,0, 0) RELATIVE Cradle ROTATED (0,A2/2,0) RELATIVE Cradle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1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EXTEND 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%{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if (SCATTERED) { myvar = 2 ;}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15"/>
          </p:nvPr>
        </p:nvSpPr>
        <p:spPr>
          <a:xfrm>
            <a:off x="9605160" y="70804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196" name="extending_pole.tiff" descr="extending_pole.tiff"/>
          <p:cNvPicPr/>
          <p:nvPr/>
        </p:nvPicPr>
        <p:blipFill>
          <a:blip r:embed="rId1"/>
          <a:stretch/>
        </p:blipFill>
        <p:spPr>
          <a:xfrm>
            <a:off x="7480440" y="1508760"/>
            <a:ext cx="248292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97" name="droppedImage.png" descr="droppedImage.png"/>
          <p:cNvPicPr/>
          <p:nvPr/>
        </p:nvPicPr>
        <p:blipFill>
          <a:blip r:embed="rId2"/>
          <a:stretch/>
        </p:blipFill>
        <p:spPr>
          <a:xfrm>
            <a:off x="8457840" y="523692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98" name="Timeline_0578_Kern_Richie.png" descr="Timeline_0578_Kern_Richie.png"/>
          <p:cNvPicPr/>
          <p:nvPr/>
        </p:nvPicPr>
        <p:blipFill>
          <a:blip r:embed="rId3"/>
          <a:stretch/>
        </p:blipFill>
        <p:spPr>
          <a:xfrm>
            <a:off x="7965360" y="4385880"/>
            <a:ext cx="1218240" cy="803880"/>
          </a:xfrm>
          <a:prstGeom prst="rect">
            <a:avLst/>
          </a:prstGeom>
          <a:ln w="12700">
            <a:noFill/>
          </a:ln>
        </p:spPr>
      </p:pic>
      <p:sp>
        <p:nvSpPr>
          <p:cNvPr id="199" name="K &amp; R. /  GNU"/>
          <p:cNvSpPr/>
          <p:nvPr/>
        </p:nvSpPr>
        <p:spPr>
          <a:xfrm>
            <a:off x="8645400" y="4169160"/>
            <a:ext cx="684360" cy="165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-FR" sz="800" spc="-1" strike="noStrike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200" name="heckert_gnu.transp.small.png" descr="heckert_gnu.transp.small.png"/>
          <p:cNvPicPr/>
          <p:nvPr/>
        </p:nvPicPr>
        <p:blipFill>
          <a:blip r:embed="rId4"/>
          <a:stretch/>
        </p:blipFill>
        <p:spPr>
          <a:xfrm>
            <a:off x="9157320" y="4436280"/>
            <a:ext cx="740880" cy="725400"/>
          </a:xfrm>
          <a:prstGeom prst="rect">
            <a:avLst/>
          </a:prstGeom>
          <a:ln w="12700">
            <a:noFill/>
          </a:ln>
        </p:spPr>
      </p:pic>
      <p:pic>
        <p:nvPicPr>
          <p:cNvPr id="201" name="images.jpeg" descr="images.jpeg"/>
          <p:cNvPicPr/>
          <p:nvPr/>
        </p:nvPicPr>
        <p:blipFill>
          <a:blip r:embed="rId5"/>
          <a:srcRect l="0" t="23820" r="0" b="13422"/>
          <a:stretch/>
        </p:blipFill>
        <p:spPr>
          <a:xfrm>
            <a:off x="7721640" y="63000"/>
            <a:ext cx="947880" cy="5947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79320" y="57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Combined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example: Decompose multiple scattering from Single_crystal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DECLARE</a:t>
            </a: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double multiple_scatt; 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COMPONENT Crystal = Single_crystal(… order=0 …)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AT (0,0,0) RELATIVE somewhere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EXTEND</a:t>
            </a: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multiple_scatt=SCATTERED;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COMPONENT PSD_single=PSD_monitor(…)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 (multiple_scatt==1) AT (0,0,0) RELATIVE somewhere_else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COMPONENT PSD_multiple=PSD_monitor(…)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 (multiple_scatt &gt; 1) AT (0,0,0) RELATIVE somewhere_else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16"/>
          </p:nvPr>
        </p:nvSpPr>
        <p:spPr>
          <a:xfrm>
            <a:off x="9585360" y="709380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205" name="81sgIqXwkGL._SX355_.jpg" descr="81sgIqXwkGL._SX355_.jpg"/>
          <p:cNvPicPr/>
          <p:nvPr/>
        </p:nvPicPr>
        <p:blipFill>
          <a:blip r:embed="rId1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  <p:pic>
        <p:nvPicPr>
          <p:cNvPr id="206" name="images.jpeg" descr="images.jpeg"/>
          <p:cNvPicPr/>
          <p:nvPr/>
        </p:nvPicPr>
        <p:blipFill>
          <a:blip r:embed="rId2"/>
          <a:srcRect l="0" t="23820" r="0" b="13422"/>
          <a:stretch/>
        </p:blipFill>
        <p:spPr>
          <a:xfrm>
            <a:off x="7842240" y="985320"/>
            <a:ext cx="947880" cy="5947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b="1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an Arm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c9211e"/>
                </a:solidFill>
                <a:latin typeface="Arial"/>
                <a:ea typeface="Arial"/>
              </a:rPr>
              <a:t>No coordinate transformations are applied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... (Meaning that if the Arms you JUMP between 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do not coincide you will “move” / “reorient” the X-rays...)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arm_somewhere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7"/>
          </p:nvPr>
        </p:nvSpPr>
        <p:spPr>
          <a:xfrm>
            <a:off x="9612000" y="70606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210" name="article-1043871-0240B7CC00000578-453_468x297.tiff" descr="article-1043871-0240B7CC00000578-453_468x297.tiff"/>
          <p:cNvPicPr/>
          <p:nvPr/>
        </p:nvPicPr>
        <p:blipFill>
          <a:blip r:embed="rId1"/>
          <a:stretch/>
        </p:blipFill>
        <p:spPr>
          <a:xfrm>
            <a:off x="5991480" y="4004280"/>
            <a:ext cx="2616120" cy="1659960"/>
          </a:xfrm>
          <a:prstGeom prst="rect">
            <a:avLst/>
          </a:prstGeom>
          <a:ln w="12700">
            <a:noFill/>
          </a:ln>
        </p:spPr>
      </p:pic>
      <p:sp>
        <p:nvSpPr>
          <p:cNvPr id="211" name="Van Halen..."/>
          <p:cNvSpPr/>
          <p:nvPr/>
        </p:nvSpPr>
        <p:spPr>
          <a:xfrm>
            <a:off x="6199920" y="5322240"/>
            <a:ext cx="102276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fr-FR" sz="1400" spc="-1" strike="noStrike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212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an Arm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c9211e"/>
                </a:solidFill>
                <a:latin typeface="Arial"/>
                <a:ea typeface="Arial"/>
              </a:rPr>
              <a:t>No coordinate transformations are applied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... (Meaning that if the Arms you JUMP between do not coincide you will “move” / “reorient” the X-rays...)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arm_somewhere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8"/>
          </p:nvPr>
        </p:nvSpPr>
        <p:spPr>
          <a:xfrm>
            <a:off x="944568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16" name="Van Halen..."/>
          <p:cNvSpPr/>
          <p:nvPr/>
        </p:nvSpPr>
        <p:spPr>
          <a:xfrm>
            <a:off x="5937840" y="5254920"/>
            <a:ext cx="102276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fr-FR" sz="1400" spc="-1" strike="noStrike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7" name="BEWARE - This IS a GOTO!"/>
          <p:cNvSpPr/>
          <p:nvPr/>
        </p:nvSpPr>
        <p:spPr>
          <a:xfrm>
            <a:off x="2344680" y="2448360"/>
            <a:ext cx="5815440" cy="592920"/>
          </a:xfrm>
          <a:prstGeom prst="rect">
            <a:avLst/>
          </a:prstGeom>
          <a:solidFill>
            <a:srgbClr val="ffffff"/>
          </a:solidFill>
          <a:ln w="38100">
            <a:solidFill>
              <a:srgbClr val="c0504d">
                <a:satOff val="-4966"/>
                <a:lumOff val="-10549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fr-FR" sz="3600" spc="-1" strike="noStrike">
                <a:solidFill>
                  <a:srgbClr val="e32400"/>
                </a:solidFill>
                <a:latin typeface="Arial"/>
                <a:ea typeface="Arial"/>
              </a:rPr>
              <a:t>BEWARE - This IS a GOTO!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18" name="article-1043871-0240B7CC00000578-453_468x297.tiff" descr="article-1043871-0240B7CC00000578-453_468x297.tiff"/>
          <p:cNvPicPr/>
          <p:nvPr/>
        </p:nvPicPr>
        <p:blipFill>
          <a:blip r:embed="rId1"/>
          <a:stretch/>
        </p:blipFill>
        <p:spPr>
          <a:xfrm>
            <a:off x="5991480" y="4004280"/>
            <a:ext cx="2616120" cy="1659960"/>
          </a:xfrm>
          <a:prstGeom prst="rect">
            <a:avLst/>
          </a:prstGeom>
          <a:ln w="12700">
            <a:noFill/>
          </a:ln>
        </p:spPr>
      </p:pic>
      <p:pic>
        <p:nvPicPr>
          <p:cNvPr id="219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an Arm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c9211e"/>
                </a:solidFill>
                <a:latin typeface="Arial"/>
                <a:ea typeface="Arial"/>
              </a:rPr>
              <a:t>No coordinate transformations are applied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... (Meaning that if the Arms you JUMP between do not coincide you will “move” / “reorient” the X-rays...)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arm_somewhere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19"/>
          </p:nvPr>
        </p:nvSpPr>
        <p:spPr>
          <a:xfrm>
            <a:off x="944568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23" name="Van Halen... 1"/>
          <p:cNvSpPr/>
          <p:nvPr/>
        </p:nvSpPr>
        <p:spPr>
          <a:xfrm>
            <a:off x="5937840" y="5254920"/>
            <a:ext cx="1022760" cy="257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fr-FR" sz="1400" spc="-1" strike="noStrike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4" name="BEWARE - This IS a GOTO! 1"/>
          <p:cNvSpPr/>
          <p:nvPr/>
        </p:nvSpPr>
        <p:spPr>
          <a:xfrm>
            <a:off x="2344680" y="2448360"/>
            <a:ext cx="5815440" cy="592920"/>
          </a:xfrm>
          <a:prstGeom prst="rect">
            <a:avLst/>
          </a:prstGeom>
          <a:solidFill>
            <a:srgbClr val="ffffff"/>
          </a:solidFill>
          <a:ln w="38100">
            <a:solidFill>
              <a:srgbClr val="c0504d">
                <a:satOff val="-4966"/>
                <a:lumOff val="-10549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fr-FR" sz="3600" spc="-1" strike="noStrike">
                <a:solidFill>
                  <a:srgbClr val="e32400"/>
                </a:solidFill>
                <a:latin typeface="Arial"/>
                <a:ea typeface="Arial"/>
              </a:rPr>
              <a:t>BEWARE - This IS a GOTO!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25" name="article-1043871-0240B7CC00000578-453_468x297.tiff 1" descr="article-1043871-0240B7CC00000578-453_468x297.tiff"/>
          <p:cNvPicPr/>
          <p:nvPr/>
        </p:nvPicPr>
        <p:blipFill>
          <a:blip r:embed="rId1"/>
          <a:stretch/>
        </p:blipFill>
        <p:spPr>
          <a:xfrm>
            <a:off x="5991480" y="4004280"/>
            <a:ext cx="2616120" cy="1659960"/>
          </a:xfrm>
          <a:prstGeom prst="rect">
            <a:avLst/>
          </a:prstGeom>
          <a:ln w="12700">
            <a:noFill/>
          </a:ln>
        </p:spPr>
      </p:pic>
      <p:pic>
        <p:nvPicPr>
          <p:cNvPr id="226" name="81sgIqXwkGL._SX355_.jpg 1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  <p:pic>
        <p:nvPicPr>
          <p:cNvPr id="227" name="goto.tiff 1" descr="goto.tiff"/>
          <p:cNvPicPr/>
          <p:nvPr/>
        </p:nvPicPr>
        <p:blipFill>
          <a:blip r:embed="rId3"/>
          <a:stretch/>
        </p:blipFill>
        <p:spPr>
          <a:xfrm>
            <a:off x="2651400" y="2208600"/>
            <a:ext cx="3623760" cy="4001040"/>
          </a:xfrm>
          <a:prstGeom prst="rect">
            <a:avLst/>
          </a:prstGeom>
          <a:ln w="38100">
            <a:solidFill>
              <a:srgbClr val="c0504d">
                <a:satOff val="-4966"/>
                <a:lumOff val="-10549"/>
              </a:srgbClr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creenshot 2019-12-04 at 09.18.19.png" descr="Screenshot 2019-12-04 at 09.18.19.png"/>
          <p:cNvPicPr/>
          <p:nvPr/>
        </p:nvPicPr>
        <p:blipFill>
          <a:blip r:embed="rId1"/>
          <a:srcRect l="16157" t="5407" r="16157" b="6946"/>
          <a:stretch/>
        </p:blipFill>
        <p:spPr>
          <a:xfrm>
            <a:off x="7350120" y="5493600"/>
            <a:ext cx="2349720" cy="1901520"/>
          </a:xfrm>
          <a:prstGeom prst="rect">
            <a:avLst/>
          </a:prstGeom>
          <a:ln w="12700">
            <a:noFill/>
          </a:ln>
        </p:spPr>
      </p:pic>
      <p:pic>
        <p:nvPicPr>
          <p:cNvPr id="229" name="Screenshot 2019-12-04 at 09.18.12.png" descr="Screenshot 2019-12-04 at 09.18.12.png"/>
          <p:cNvPicPr/>
          <p:nvPr/>
        </p:nvPicPr>
        <p:blipFill>
          <a:blip r:embed="rId2"/>
          <a:srcRect l="16378" t="5354" r="16378" b="7339"/>
          <a:stretch/>
        </p:blipFill>
        <p:spPr>
          <a:xfrm>
            <a:off x="7350120" y="3486960"/>
            <a:ext cx="2350080" cy="1906920"/>
          </a:xfrm>
          <a:prstGeom prst="rect">
            <a:avLst/>
          </a:prstGeom>
          <a:ln w="12700">
            <a:noFill/>
          </a:ln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endParaRPr b="1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99680" y="1680840"/>
            <a:ext cx="9071280" cy="4827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Increase statistics beyond this point in the instrumentfile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n MyArm = Arm()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AT somewhere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will “formulate an if-statement”: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1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for j=1:n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comp1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comp2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comp3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end (of instrument)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1" lang="fr-FR" sz="1679" spc="-1" strike="noStrike">
                <a:solidFill>
                  <a:srgbClr val="c9211e"/>
                </a:solidFill>
                <a:latin typeface="Arial"/>
                <a:ea typeface="Arial"/>
              </a:rPr>
              <a:t>ONLY</a:t>
            </a:r>
            <a:r>
              <a:rPr b="0" lang="fr-FR" sz="1679" spc="-1" strike="noStrike">
                <a:solidFill>
                  <a:srgbClr val="c9211e"/>
                </a:solidFill>
                <a:latin typeface="Arial"/>
                <a:ea typeface="Arial"/>
              </a:rPr>
              <a:t> meaningful in case of Monte Carlo choices after SPLIT point...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20"/>
          </p:nvPr>
        </p:nvSpPr>
        <p:spPr>
          <a:xfrm>
            <a:off x="94323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33" name="Line"/>
          <p:cNvSpPr/>
          <p:nvPr/>
        </p:nvSpPr>
        <p:spPr>
          <a:xfrm flipH="1">
            <a:off x="4215960" y="5198400"/>
            <a:ext cx="464400" cy="55764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ircle"/>
          <p:cNvSpPr/>
          <p:nvPr/>
        </p:nvSpPr>
        <p:spPr>
          <a:xfrm>
            <a:off x="4666680" y="4442400"/>
            <a:ext cx="737640" cy="737640"/>
          </a:xfrm>
          <a:prstGeom prst="ellipse">
            <a:avLst/>
          </a:prstGeom>
          <a:noFill/>
          <a:ln w="31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Line"/>
          <p:cNvSpPr/>
          <p:nvPr/>
        </p:nvSpPr>
        <p:spPr>
          <a:xfrm>
            <a:off x="4816800" y="3438360"/>
            <a:ext cx="78480" cy="8679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"/>
          <p:cNvSpPr/>
          <p:nvPr/>
        </p:nvSpPr>
        <p:spPr>
          <a:xfrm flipH="1">
            <a:off x="5217120" y="3428640"/>
            <a:ext cx="331920" cy="87048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"/>
          <p:cNvSpPr/>
          <p:nvPr/>
        </p:nvSpPr>
        <p:spPr>
          <a:xfrm flipH="1">
            <a:off x="5423760" y="3999600"/>
            <a:ext cx="854280" cy="5061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"/>
          <p:cNvSpPr/>
          <p:nvPr/>
        </p:nvSpPr>
        <p:spPr>
          <a:xfrm flipH="1" flipV="1">
            <a:off x="5563800" y="4808520"/>
            <a:ext cx="827280" cy="3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Screenshot 2019-12-04 at 09.18.03.png" descr="Screenshot 2019-12-04 at 09.18.03.png"/>
          <p:cNvPicPr/>
          <p:nvPr/>
        </p:nvPicPr>
        <p:blipFill>
          <a:blip r:embed="rId3"/>
          <a:srcRect l="16332" t="5436" r="16332" b="7019"/>
          <a:stretch/>
        </p:blipFill>
        <p:spPr>
          <a:xfrm>
            <a:off x="7350120" y="1478160"/>
            <a:ext cx="2350080" cy="1909440"/>
          </a:xfrm>
          <a:prstGeom prst="rect">
            <a:avLst/>
          </a:prstGeom>
          <a:ln w="12700">
            <a:noFill/>
          </a:ln>
        </p:spPr>
      </p:pic>
      <p:pic>
        <p:nvPicPr>
          <p:cNvPr id="240" name="52300-27-26p-question-digital_image001.png" descr="52300-27-26p-question-digital_image001.png"/>
          <p:cNvPicPr/>
          <p:nvPr/>
        </p:nvPicPr>
        <p:blipFill>
          <a:blip r:embed="rId4"/>
          <a:srcRect l="0" t="35516" r="63233" b="57399"/>
          <a:stretch/>
        </p:blipFill>
        <p:spPr>
          <a:xfrm rot="1519200">
            <a:off x="179676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1" name="52300-27-26p-question-digital_image001.png" descr="52300-27-26p-question-digital_image001.png"/>
          <p:cNvPicPr/>
          <p:nvPr/>
        </p:nvPicPr>
        <p:blipFill>
          <a:blip r:embed="rId5"/>
          <a:srcRect l="0" t="35516" r="63233" b="57399"/>
          <a:stretch/>
        </p:blipFill>
        <p:spPr>
          <a:xfrm rot="1519200">
            <a:off x="487908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2" name="52300-27-26p-question-digital_image001.png" descr="52300-27-26p-question-digital_image001.png"/>
          <p:cNvPicPr/>
          <p:nvPr/>
        </p:nvPicPr>
        <p:blipFill>
          <a:blip r:embed="rId6"/>
          <a:srcRect l="0" t="35516" r="63233" b="57399"/>
          <a:stretch/>
        </p:blipFill>
        <p:spPr>
          <a:xfrm rot="1519200">
            <a:off x="547884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3" name="52300-27-26p-question-digital_image001.png" descr="52300-27-26p-question-digital_image001.png"/>
          <p:cNvPicPr/>
          <p:nvPr/>
        </p:nvPicPr>
        <p:blipFill>
          <a:blip r:embed="rId7"/>
          <a:srcRect l="0" t="35516" r="63233" b="57399"/>
          <a:stretch/>
        </p:blipFill>
        <p:spPr>
          <a:xfrm rot="1519200">
            <a:off x="597348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4" name="52300-27-26p-question-digital_image001.png" descr="52300-27-26p-question-digital_image001.png"/>
          <p:cNvPicPr/>
          <p:nvPr/>
        </p:nvPicPr>
        <p:blipFill>
          <a:blip r:embed="rId8"/>
          <a:srcRect l="0" t="35516" r="63233" b="57399"/>
          <a:stretch/>
        </p:blipFill>
        <p:spPr>
          <a:xfrm rot="1519200">
            <a:off x="657792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5" name="52300-27-26p-question-digital_image001.png" descr="52300-27-26p-question-digital_image001.png"/>
          <p:cNvPicPr/>
          <p:nvPr/>
        </p:nvPicPr>
        <p:blipFill>
          <a:blip r:embed="rId9"/>
          <a:srcRect l="0" t="35516" r="63233" b="57399"/>
          <a:stretch/>
        </p:blipFill>
        <p:spPr>
          <a:xfrm rot="1519200">
            <a:off x="7104600" y="339120"/>
            <a:ext cx="1937160" cy="221400"/>
          </a:xfrm>
          <a:prstGeom prst="rect">
            <a:avLst/>
          </a:prstGeom>
          <a:ln w="12700">
            <a:noFill/>
          </a:ln>
        </p:spPr>
      </p:pic>
      <p:sp>
        <p:nvSpPr>
          <p:cNvPr id="246" name="Line"/>
          <p:cNvSpPr/>
          <p:nvPr/>
        </p:nvSpPr>
        <p:spPr>
          <a:xfrm>
            <a:off x="3422160" y="668160"/>
            <a:ext cx="2042280" cy="0"/>
          </a:xfrm>
          <a:prstGeom prst="line">
            <a:avLst/>
          </a:prstGeom>
          <a:ln w="2540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creenshot 2019-12-04 at 09.18.19.png 1" descr="Screenshot 2019-12-04 at 09.18.19.png"/>
          <p:cNvPicPr/>
          <p:nvPr/>
        </p:nvPicPr>
        <p:blipFill>
          <a:blip r:embed="rId1"/>
          <a:srcRect l="16157" t="5407" r="16157" b="6946"/>
          <a:stretch/>
        </p:blipFill>
        <p:spPr>
          <a:xfrm>
            <a:off x="7350120" y="5493600"/>
            <a:ext cx="2349720" cy="1901520"/>
          </a:xfrm>
          <a:prstGeom prst="rect">
            <a:avLst/>
          </a:prstGeom>
          <a:ln w="12700">
            <a:noFill/>
          </a:ln>
        </p:spPr>
      </p:pic>
      <p:pic>
        <p:nvPicPr>
          <p:cNvPr id="248" name="Screenshot 2019-12-04 at 09.18.12.png 1" descr="Screenshot 2019-12-04 at 09.18.12.png"/>
          <p:cNvPicPr/>
          <p:nvPr/>
        </p:nvPicPr>
        <p:blipFill>
          <a:blip r:embed="rId2"/>
          <a:srcRect l="16378" t="5354" r="16378" b="7339"/>
          <a:stretch/>
        </p:blipFill>
        <p:spPr>
          <a:xfrm>
            <a:off x="7350120" y="3486960"/>
            <a:ext cx="2350080" cy="1906920"/>
          </a:xfrm>
          <a:prstGeom prst="rect">
            <a:avLst/>
          </a:prstGeom>
          <a:ln w="1270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endParaRPr b="1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99680" y="1680840"/>
            <a:ext cx="9071280" cy="4827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Increase statistics beyond this point in the instrumentfile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n MyArm = Arm()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AT somewhere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will “formulate an if-statement”: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1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for j=1:n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comp1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comp2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comp3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end (of instrument)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b="1" lang="fr-FR" sz="1679" spc="-1" strike="noStrike">
                <a:solidFill>
                  <a:srgbClr val="c9211e"/>
                </a:solidFill>
                <a:latin typeface="Arial"/>
                <a:ea typeface="Arial"/>
              </a:rPr>
              <a:t>ONLY</a:t>
            </a:r>
            <a:r>
              <a:rPr b="0" lang="fr-FR" sz="1679" spc="-1" strike="noStrike">
                <a:solidFill>
                  <a:srgbClr val="c9211e"/>
                </a:solidFill>
                <a:latin typeface="Arial"/>
                <a:ea typeface="Arial"/>
              </a:rPr>
              <a:t> meaningful in case of Monte Carlo choices after SPLIT point...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21"/>
          </p:nvPr>
        </p:nvSpPr>
        <p:spPr>
          <a:xfrm>
            <a:off x="94323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52" name="Line 1"/>
          <p:cNvSpPr/>
          <p:nvPr/>
        </p:nvSpPr>
        <p:spPr>
          <a:xfrm flipH="1">
            <a:off x="4215960" y="5198400"/>
            <a:ext cx="464400" cy="55764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ircle 1"/>
          <p:cNvSpPr/>
          <p:nvPr/>
        </p:nvSpPr>
        <p:spPr>
          <a:xfrm>
            <a:off x="4666680" y="4442400"/>
            <a:ext cx="737640" cy="737640"/>
          </a:xfrm>
          <a:prstGeom prst="ellipse">
            <a:avLst/>
          </a:prstGeom>
          <a:noFill/>
          <a:ln w="31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2"/>
          <p:cNvSpPr/>
          <p:nvPr/>
        </p:nvSpPr>
        <p:spPr>
          <a:xfrm>
            <a:off x="4816800" y="3438360"/>
            <a:ext cx="78480" cy="8679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3"/>
          <p:cNvSpPr/>
          <p:nvPr/>
        </p:nvSpPr>
        <p:spPr>
          <a:xfrm flipH="1">
            <a:off x="5217120" y="3428640"/>
            <a:ext cx="331920" cy="87048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4"/>
          <p:cNvSpPr/>
          <p:nvPr/>
        </p:nvSpPr>
        <p:spPr>
          <a:xfrm flipH="1">
            <a:off x="5423760" y="3999600"/>
            <a:ext cx="854280" cy="5061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5"/>
          <p:cNvSpPr/>
          <p:nvPr/>
        </p:nvSpPr>
        <p:spPr>
          <a:xfrm flipH="1" flipV="1">
            <a:off x="5563800" y="4808520"/>
            <a:ext cx="827280" cy="3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Screenshot 2019-12-04 at 09.18.03.png 1" descr="Screenshot 2019-12-04 at 09.18.03.png"/>
          <p:cNvPicPr/>
          <p:nvPr/>
        </p:nvPicPr>
        <p:blipFill>
          <a:blip r:embed="rId3"/>
          <a:srcRect l="16332" t="5436" r="16332" b="7019"/>
          <a:stretch/>
        </p:blipFill>
        <p:spPr>
          <a:xfrm>
            <a:off x="7350120" y="1478160"/>
            <a:ext cx="2350080" cy="1909440"/>
          </a:xfrm>
          <a:prstGeom prst="rect">
            <a:avLst/>
          </a:prstGeom>
          <a:ln w="12700">
            <a:noFill/>
          </a:ln>
        </p:spPr>
      </p:pic>
      <p:pic>
        <p:nvPicPr>
          <p:cNvPr id="259" name="52300-27-26p-question-digital_image001.png 1" descr="52300-27-26p-question-digital_image001.png"/>
          <p:cNvPicPr/>
          <p:nvPr/>
        </p:nvPicPr>
        <p:blipFill>
          <a:blip r:embed="rId4"/>
          <a:srcRect l="0" t="35516" r="63233" b="57399"/>
          <a:stretch/>
        </p:blipFill>
        <p:spPr>
          <a:xfrm rot="1519200">
            <a:off x="179676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0" name="52300-27-26p-question-digital_image001.png 2" descr="52300-27-26p-question-digital_image001.png"/>
          <p:cNvPicPr/>
          <p:nvPr/>
        </p:nvPicPr>
        <p:blipFill>
          <a:blip r:embed="rId5"/>
          <a:srcRect l="0" t="35516" r="63233" b="57399"/>
          <a:stretch/>
        </p:blipFill>
        <p:spPr>
          <a:xfrm rot="1519200">
            <a:off x="487908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1" name="52300-27-26p-question-digital_image001.png 3" descr="52300-27-26p-question-digital_image001.png"/>
          <p:cNvPicPr/>
          <p:nvPr/>
        </p:nvPicPr>
        <p:blipFill>
          <a:blip r:embed="rId6"/>
          <a:srcRect l="0" t="35516" r="63233" b="57399"/>
          <a:stretch/>
        </p:blipFill>
        <p:spPr>
          <a:xfrm rot="1519200">
            <a:off x="547884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2" name="52300-27-26p-question-digital_image001.png 4" descr="52300-27-26p-question-digital_image001.png"/>
          <p:cNvPicPr/>
          <p:nvPr/>
        </p:nvPicPr>
        <p:blipFill>
          <a:blip r:embed="rId7"/>
          <a:srcRect l="0" t="35516" r="63233" b="57399"/>
          <a:stretch/>
        </p:blipFill>
        <p:spPr>
          <a:xfrm rot="1519200">
            <a:off x="597348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3" name="52300-27-26p-question-digital_image001.png 5" descr="52300-27-26p-question-digital_image001.png"/>
          <p:cNvPicPr/>
          <p:nvPr/>
        </p:nvPicPr>
        <p:blipFill>
          <a:blip r:embed="rId8"/>
          <a:srcRect l="0" t="35516" r="63233" b="57399"/>
          <a:stretch/>
        </p:blipFill>
        <p:spPr>
          <a:xfrm rot="1519200">
            <a:off x="657792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4" name="52300-27-26p-question-digital_image001.png 6" descr="52300-27-26p-question-digital_image001.png"/>
          <p:cNvPicPr/>
          <p:nvPr/>
        </p:nvPicPr>
        <p:blipFill>
          <a:blip r:embed="rId9"/>
          <a:srcRect l="0" t="35516" r="63233" b="57399"/>
          <a:stretch/>
        </p:blipFill>
        <p:spPr>
          <a:xfrm rot="1519200">
            <a:off x="7104600" y="339120"/>
            <a:ext cx="1937160" cy="221400"/>
          </a:xfrm>
          <a:prstGeom prst="rect">
            <a:avLst/>
          </a:prstGeom>
          <a:ln w="12700">
            <a:noFill/>
          </a:ln>
        </p:spPr>
      </p:pic>
      <p:sp>
        <p:nvSpPr>
          <p:cNvPr id="265" name="Line 6"/>
          <p:cNvSpPr/>
          <p:nvPr/>
        </p:nvSpPr>
        <p:spPr>
          <a:xfrm>
            <a:off x="3422160" y="668160"/>
            <a:ext cx="2042280" cy="0"/>
          </a:xfrm>
          <a:prstGeom prst="line">
            <a:avLst/>
          </a:prstGeom>
          <a:ln w="25400">
            <a:solidFill>
              <a:srgbClr val="4f81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Works very well together… 1"/>
          <p:cNvSpPr/>
          <p:nvPr/>
        </p:nvSpPr>
        <p:spPr>
          <a:xfrm>
            <a:off x="6948000" y="2890080"/>
            <a:ext cx="2848320" cy="1302480"/>
          </a:xfrm>
          <a:prstGeom prst="rect">
            <a:avLst/>
          </a:prstGeom>
          <a:solidFill>
            <a:srgbClr val="ffffff"/>
          </a:solidFill>
          <a:ln w="2540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Works very well together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with e.g. monochromators,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Single_crystal, PowderN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5983b0"/>
                </a:solidFill>
                <a:latin typeface="Arial"/>
                <a:ea typeface="Arial"/>
              </a:rPr>
              <a:t>How to speed-up computations</a:t>
            </a:r>
            <a:endParaRPr b="1" lang="fr-FR" sz="2400" spc="-1" strike="noStrike">
              <a:solidFill>
                <a:srgbClr val="5983b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265040"/>
            <a:ext cx="9071280" cy="557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301"/>
              </a:spcBef>
              <a:buNone/>
            </a:pPr>
            <a:r>
              <a:rPr b="1" lang="fr-FR" sz="2490" spc="-1" strike="noStrike">
                <a:solidFill>
                  <a:srgbClr val="158466"/>
                </a:solidFill>
                <a:latin typeface="Verdana"/>
                <a:ea typeface="Verdana"/>
              </a:rPr>
              <a:t>At the beam-line description level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buNone/>
            </a:pP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Apply </a:t>
            </a:r>
            <a:r>
              <a:rPr b="1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focusing</a:t>
            </a: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 techniques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At the source (spatially, temporally, in wavelength…)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At the sample, if possible</a:t>
            </a:r>
            <a:br>
              <a:rPr sz="2490"/>
            </a:br>
            <a:r>
              <a:rPr b="0" lang="fr-FR" sz="249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(carefully!) Apply </a:t>
            </a:r>
            <a:r>
              <a:rPr b="1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SPLIT</a:t>
            </a: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 - but only if immediately followed by Monte Carlo choices, e.g. in sample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Alternatively use </a:t>
            </a:r>
            <a:r>
              <a:rPr b="1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MCPL</a:t>
            </a: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 o/i which allows repetition - beware of biases!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4"/>
          </p:nvPr>
        </p:nvSpPr>
        <p:spPr>
          <a:xfrm>
            <a:off x="9585360" y="706716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5983b0"/>
                </a:solidFill>
                <a:latin typeface="Arial"/>
                <a:ea typeface="Arial"/>
              </a:rPr>
              <a:t>How to speed-up computations</a:t>
            </a:r>
            <a:endParaRPr b="1" lang="fr-FR" sz="2400" spc="-1" strike="noStrike">
              <a:solidFill>
                <a:srgbClr val="5983b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265040"/>
            <a:ext cx="9071280" cy="557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301"/>
              </a:spcBef>
              <a:buNone/>
            </a:pPr>
            <a:r>
              <a:rPr b="1" lang="fr-FR" sz="2490" spc="-1" strike="noStrike">
                <a:solidFill>
                  <a:srgbClr val="158466"/>
                </a:solidFill>
                <a:latin typeface="Verdana"/>
                <a:ea typeface="Verdana"/>
              </a:rPr>
              <a:t>At the beam-line description level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buNone/>
            </a:pP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Apply </a:t>
            </a:r>
            <a:r>
              <a:rPr b="1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focusing</a:t>
            </a: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 techniques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At the source (spatially, temporally, in wavelength…)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At the sample, if possible</a:t>
            </a:r>
            <a:br>
              <a:rPr sz="2490"/>
            </a:br>
            <a:r>
              <a:rPr b="0" lang="fr-FR" sz="249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(carefully!) Apply </a:t>
            </a:r>
            <a:r>
              <a:rPr b="1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SPLIT</a:t>
            </a: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 - but only if immediately followed by Monte Carlo choices, e.g. in sample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Alternatively use </a:t>
            </a:r>
            <a:r>
              <a:rPr b="1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MCPL</a:t>
            </a:r>
            <a:r>
              <a:rPr b="0" lang="fr-FR" sz="2490" spc="-1" strike="noStrike">
                <a:solidFill>
                  <a:srgbClr val="000000"/>
                </a:solidFill>
                <a:latin typeface="Verdana"/>
                <a:ea typeface="Verdana"/>
              </a:rPr>
              <a:t> o/i which allows repetition - beware of biases!</a:t>
            </a:r>
            <a:endParaRPr b="0" lang="fr-FR" sz="24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5"/>
          </p:nvPr>
        </p:nvSpPr>
        <p:spPr>
          <a:xfrm>
            <a:off x="9585360" y="706716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900000" y="6881400"/>
            <a:ext cx="8100000" cy="39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ff0008"/>
                </a:solidFill>
                <a:latin typeface="Verdana"/>
                <a:ea typeface="Verdana"/>
              </a:rPr>
              <a:t>All of this can be considered “variance reduction” or biasing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/>
          </p:nvPr>
        </p:nvSpPr>
        <p:spPr>
          <a:xfrm>
            <a:off x="504000" y="1301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6000"/>
          </a:bodyPr>
          <a:p>
            <a:r>
              <a:rPr b="1" lang="fr-FR" sz="6600" spc="-1" strike="noStrike">
                <a:solidFill>
                  <a:srgbClr val="158466"/>
                </a:solidFill>
                <a:latin typeface="Verdana"/>
              </a:rPr>
              <a:t>At the </a:t>
            </a:r>
            <a:r>
              <a:rPr b="1" lang="fr-FR" sz="6600" spc="-1" strike="noStrike">
                <a:solidFill>
                  <a:srgbClr val="158466"/>
                </a:solidFill>
                <a:latin typeface="Verdana"/>
              </a:rPr>
              <a:t>computing/executi</a:t>
            </a:r>
            <a:r>
              <a:rPr b="1" lang="fr-FR" sz="6600" spc="-1" strike="noStrike">
                <a:solidFill>
                  <a:srgbClr val="158466"/>
                </a:solidFill>
                <a:latin typeface="Verdana"/>
              </a:rPr>
              <a:t>on level</a:t>
            </a:r>
            <a:endParaRPr b="0" lang="fr-FR" sz="6600" spc="-1" strike="noStrike">
              <a:solidFill>
                <a:srgbClr val="000000"/>
              </a:solidFill>
              <a:latin typeface="Verdana"/>
            </a:endParaRPr>
          </a:p>
          <a:p>
            <a:endParaRPr b="0" lang="fr-FR" sz="5400" spc="-1" strike="noStrike">
              <a:solidFill>
                <a:srgbClr val="000000"/>
              </a:solidFill>
              <a:latin typeface="Verdana"/>
            </a:endParaRPr>
          </a:p>
          <a:p>
            <a:endParaRPr b="0" lang="fr-FR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Use </a:t>
            </a:r>
            <a:r>
              <a:rPr b="1" lang="fr-FR" sz="6600" spc="-1" strike="noStrike">
                <a:solidFill>
                  <a:srgbClr val="000000"/>
                </a:solidFill>
                <a:latin typeface="Verdana"/>
              </a:rPr>
              <a:t>MPI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parallelisation -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included in macOS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install, easy to get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on Linux…</a:t>
            </a:r>
            <a:endParaRPr b="0" lang="fr-FR" sz="6600" spc="-1" strike="noStrike">
              <a:solidFill>
                <a:srgbClr val="000000"/>
              </a:solidFill>
              <a:latin typeface="Verdana"/>
            </a:endParaRPr>
          </a:p>
          <a:p>
            <a:endParaRPr b="0" lang="fr-FR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The </a:t>
            </a:r>
            <a:r>
              <a:rPr b="1" lang="fr-FR" sz="6600" spc="-1" strike="noStrike">
                <a:solidFill>
                  <a:srgbClr val="000000"/>
                </a:solidFill>
                <a:latin typeface="Verdana"/>
              </a:rPr>
              <a:t>Intel C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compiler is known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to give ~factor of 2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wrt. gcc in most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cases</a:t>
            </a:r>
            <a:endParaRPr b="0" lang="fr-FR" sz="66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Use </a:t>
            </a:r>
            <a:r>
              <a:rPr b="1" lang="fr-FR" sz="6600" spc="-1" strike="noStrike">
                <a:solidFill>
                  <a:srgbClr val="000000"/>
                </a:solidFill>
                <a:latin typeface="Verdana"/>
              </a:rPr>
              <a:t>GPU’s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(McXtrace 3.x) with </a:t>
            </a:r>
            <a:r>
              <a:rPr b="0" lang="fr-FR" sz="6600" spc="-1" strike="noStrike">
                <a:solidFill>
                  <a:srgbClr val="000000"/>
                </a:solidFill>
                <a:latin typeface="Verdana"/>
              </a:rPr>
              <a:t>Nvidia compiler.</a:t>
            </a:r>
            <a:endParaRPr b="0" lang="fr-FR" sz="6600" spc="-1" strike="noStrike">
              <a:solidFill>
                <a:srgbClr val="000000"/>
              </a:solidFill>
              <a:latin typeface="Verdana"/>
            </a:endParaRPr>
          </a:p>
          <a:p>
            <a:endParaRPr b="0" lang="fr-FR" sz="2400" spc="-1" strike="noStrike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6600" spc="-1" strike="noStrike">
                <a:solidFill>
                  <a:srgbClr val="c9211e"/>
                </a:solidFill>
                <a:latin typeface="Verdana"/>
              </a:rPr>
              <a:t>Still consider if you </a:t>
            </a:r>
            <a:r>
              <a:rPr b="0" lang="fr-FR" sz="6600" spc="-1" strike="noStrike">
                <a:solidFill>
                  <a:srgbClr val="c9211e"/>
                </a:solidFill>
                <a:latin typeface="Verdana"/>
              </a:rPr>
              <a:t>are asking the right </a:t>
            </a:r>
            <a:r>
              <a:rPr b="0" lang="fr-FR" sz="6600" spc="-1" strike="noStrike">
                <a:solidFill>
                  <a:srgbClr val="c9211e"/>
                </a:solidFill>
                <a:latin typeface="Verdana"/>
              </a:rPr>
              <a:t>question if runtimes </a:t>
            </a:r>
            <a:r>
              <a:rPr b="0" lang="fr-FR" sz="6600" spc="-1" strike="noStrike">
                <a:solidFill>
                  <a:srgbClr val="c9211e"/>
                </a:solidFill>
                <a:latin typeface="Verdana"/>
              </a:rPr>
              <a:t>reach days/weeks…</a:t>
            </a:r>
            <a:endParaRPr b="0" lang="fr-FR" sz="6600" spc="-1" strike="noStrike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6"/>
          </p:nvPr>
        </p:nvSpPr>
        <p:spPr>
          <a:xfrm>
            <a:off x="950544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33" name="Onto efficiency… 2"/>
          <p:cNvSpPr txBox="1"/>
          <p:nvPr/>
        </p:nvSpPr>
        <p:spPr>
          <a:xfrm>
            <a:off x="1440360" y="-3780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5983b0"/>
                </a:solidFill>
                <a:latin typeface="Arial"/>
                <a:ea typeface="Arial"/>
              </a:rPr>
              <a:t>How to speed-up computations</a:t>
            </a:r>
            <a:endParaRPr b="1" lang="fr-FR" sz="2400" spc="-1" strike="noStrike">
              <a:solidFill>
                <a:srgbClr val="5983b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rental_cello.tiff" descr="rental_cello.tiff"/>
          <p:cNvPicPr/>
          <p:nvPr/>
        </p:nvPicPr>
        <p:blipFill>
          <a:blip r:embed="rId1"/>
          <a:stretch/>
        </p:blipFill>
        <p:spPr>
          <a:xfrm>
            <a:off x="6045120" y="-5400"/>
            <a:ext cx="2730600" cy="7309080"/>
          </a:xfrm>
          <a:prstGeom prst="rect">
            <a:avLst/>
          </a:prstGeom>
          <a:ln w="1270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016000" y="6984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fr-FR" sz="2130" spc="-1" strike="noStrike">
                <a:solidFill>
                  <a:srgbClr val="000000"/>
                </a:solidFill>
                <a:latin typeface="Arial"/>
                <a:ea typeface="Arial"/>
              </a:rPr>
              <a:t>SPLIT, EXTEND, WHEN, COPY &amp; GROUP </a:t>
            </a:r>
            <a:br>
              <a:rPr sz="2130"/>
            </a:br>
            <a:r>
              <a:rPr b="0" lang="fr-FR" sz="1450" spc="-1" strike="noStrike">
                <a:solidFill>
                  <a:srgbClr val="000000"/>
                </a:solidFill>
                <a:latin typeface="Arial"/>
                <a:ea typeface="Arial"/>
              </a:rPr>
              <a:t>(… and the dangerous JUMP)</a:t>
            </a:r>
            <a:endParaRPr b="0" lang="fr-FR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70520" indent="-2894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Advanced language features: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i="1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Tips and tricks for your</a:t>
            </a:r>
            <a:br>
              <a:rPr sz="3200"/>
            </a:br>
            <a:r>
              <a:rPr b="0" i="1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instrument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7"/>
          </p:nvPr>
        </p:nvSpPr>
        <p:spPr>
          <a:xfrm>
            <a:off x="76611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Syntax in one, complex view...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Num" idx="8"/>
          </p:nvPr>
        </p:nvSpPr>
        <p:spPr>
          <a:xfrm>
            <a:off x="9605160" y="70804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40" name="{SPLIT} COMPONENT name = comp(parameters) {WHEN condition}…"/>
          <p:cNvSpPr/>
          <p:nvPr/>
        </p:nvSpPr>
        <p:spPr>
          <a:xfrm>
            <a:off x="1163880" y="2427480"/>
            <a:ext cx="8307360" cy="248364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22320" rIns="22320" tIns="22320" bIns="2232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b="0" lang="fr-FR" sz="2000" spc="-1" strike="noStrike">
                <a:solidFill>
                  <a:srgbClr val="b51a00"/>
                </a:solidFill>
                <a:latin typeface="Times New Roman"/>
                <a:ea typeface="Times New Roman"/>
              </a:rPr>
              <a:t>SPLIT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} COMPONENT name = comp(parameters) {</a:t>
            </a:r>
            <a:r>
              <a:rPr b="0" lang="fr-FR" sz="2000" spc="-1" strike="noStrike">
                <a:solidFill>
                  <a:srgbClr val="3a88fe"/>
                </a:solidFill>
                <a:latin typeface="Times New Roman"/>
                <a:ea typeface="Times New Roman"/>
              </a:rPr>
              <a:t>WHEN condition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AT (...) [RELATIVE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reference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PREVIOUS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 ABSOLUTE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{ROTATED {RELATIVE [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reference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PREVIOUS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 | 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ABSOLUTE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} 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b="0" lang="fr-FR" sz="2000" spc="-1" strike="noStrike">
                <a:solidFill>
                  <a:srgbClr val="b51a00"/>
                </a:solidFill>
                <a:latin typeface="Times New Roman"/>
                <a:ea typeface="Times New Roman"/>
              </a:rPr>
              <a:t>GROUP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group_name}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b="0" lang="fr-FR" sz="2000" spc="-1" strike="noStrike">
                <a:solidFill>
                  <a:srgbClr val="b51a00"/>
                </a:solidFill>
                <a:latin typeface="Times New Roman"/>
                <a:ea typeface="Times New Roman"/>
              </a:rPr>
              <a:t>EXTEND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C_code}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b="0" lang="fr-FR" sz="2000" spc="-1" strike="noStrike">
                <a:solidFill>
                  <a:srgbClr val="b51a00"/>
                </a:solidFill>
                <a:latin typeface="Times New Roman"/>
                <a:ea typeface="Times New Roman"/>
              </a:rPr>
              <a:t>JUMP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reference|PREVIOUS|MYSELF|NEXT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 [</a:t>
            </a:r>
            <a:r>
              <a:rPr b="0" lang="fr-FR" sz="2000" spc="-1" strike="noStrike">
                <a:solidFill>
                  <a:srgbClr val="874efe"/>
                </a:solidFill>
                <a:latin typeface="Times New Roman"/>
                <a:ea typeface="Times New Roman"/>
              </a:rPr>
              <a:t>ITERATE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number_of_times | </a:t>
            </a:r>
            <a:r>
              <a:rPr b="0" lang="fr-FR" sz="2000" spc="-1" strike="noStrike">
                <a:solidFill>
                  <a:srgbClr val="3a88fe"/>
                </a:solidFill>
                <a:latin typeface="Times New Roman"/>
                <a:ea typeface="Times New Roman"/>
              </a:rPr>
              <a:t>WHEN condition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 }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41" name="confused.tiff" descr="confused.tiff"/>
          <p:cNvPicPr/>
          <p:nvPr/>
        </p:nvPicPr>
        <p:blipFill>
          <a:blip r:embed="rId1"/>
          <a:stretch/>
        </p:blipFill>
        <p:spPr>
          <a:xfrm>
            <a:off x="7282080" y="4564440"/>
            <a:ext cx="2147760" cy="1612080"/>
          </a:xfrm>
          <a:prstGeom prst="rect">
            <a:avLst/>
          </a:prstGeom>
          <a:ln w="12700">
            <a:noFill/>
          </a:ln>
        </p:spPr>
      </p:pic>
      <p:pic>
        <p:nvPicPr>
          <p:cNvPr id="142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DECLARE / INITIALIZE</a:t>
            </a:r>
            <a:endParaRPr b="1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216000" y="1085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Use the </a:t>
            </a:r>
            <a:r>
              <a:rPr b="1" lang="fr-FR" sz="2100" spc="-1" strike="noStrike">
                <a:solidFill>
                  <a:srgbClr val="000000"/>
                </a:solidFill>
                <a:latin typeface="Arial"/>
              </a:rPr>
              <a:t>DECLARE</a:t>
            </a: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 section to define user variables and functions.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DECLARE %{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double myvar;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%}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Use </a:t>
            </a:r>
            <a:r>
              <a:rPr b="1" lang="fr-FR" sz="2100" spc="-1" strike="noStrike">
                <a:solidFill>
                  <a:srgbClr val="000000"/>
                </a:solidFill>
                <a:latin typeface="Arial"/>
              </a:rPr>
              <a:t>INITIALIZE</a:t>
            </a: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 for initialization of user variables and calculations.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INITIALIZE %{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myvar = sqrt(PI*input_var)*rand01();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%}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Both use normal </a:t>
            </a:r>
            <a:r>
              <a:rPr b="1" lang="fr-FR" sz="2100" spc="-1" strike="noStrike">
                <a:solidFill>
                  <a:srgbClr val="000000"/>
                </a:solidFill>
                <a:latin typeface="Arial"/>
              </a:rPr>
              <a:t>c-syntax</a:t>
            </a:r>
            <a:r>
              <a:rPr b="0" lang="fr-FR" sz="2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c9211e"/>
                </a:solidFill>
                <a:latin typeface="Arial"/>
                <a:ea typeface="Arial"/>
              </a:rPr>
              <a:t>BEWARE: (example) What you do in the c-style areas is c-standard, e.g. trigonometric functions from math.h use radians! - McXtrace placement specifiers work in degrees, etc..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flags-globe-thumb541425.png" descr="flags-globe-thumb541425.png"/>
          <p:cNvPicPr/>
          <p:nvPr/>
        </p:nvPicPr>
        <p:blipFill>
          <a:blip r:embed="rId1"/>
          <a:stretch/>
        </p:blipFill>
        <p:spPr>
          <a:xfrm>
            <a:off x="8153280" y="1295280"/>
            <a:ext cx="1635840" cy="1635840"/>
          </a:xfrm>
          <a:prstGeom prst="rect">
            <a:avLst/>
          </a:prstGeom>
          <a:ln w="12700">
            <a:noFill/>
          </a:ln>
        </p:spPr>
      </p:pic>
      <p:pic>
        <p:nvPicPr>
          <p:cNvPr id="146" name="droppedImage.png" descr="droppedImage.png"/>
          <p:cNvPicPr/>
          <p:nvPr/>
        </p:nvPicPr>
        <p:blipFill>
          <a:blip r:embed="rId2"/>
          <a:stretch/>
        </p:blipFill>
        <p:spPr>
          <a:xfrm>
            <a:off x="8497440" y="490104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47" name="Timeline_0578_Kern_Richie.png" descr="Timeline_0578_Kern_Richie.png"/>
          <p:cNvPicPr/>
          <p:nvPr/>
        </p:nvPicPr>
        <p:blipFill>
          <a:blip r:embed="rId3"/>
          <a:stretch/>
        </p:blipFill>
        <p:spPr>
          <a:xfrm>
            <a:off x="8004600" y="4050000"/>
            <a:ext cx="1218240" cy="803880"/>
          </a:xfrm>
          <a:prstGeom prst="rect">
            <a:avLst/>
          </a:prstGeom>
          <a:ln w="12700">
            <a:noFill/>
          </a:ln>
        </p:spPr>
      </p:pic>
      <p:sp>
        <p:nvSpPr>
          <p:cNvPr id="148" name="K &amp; R. /  GNU"/>
          <p:cNvSpPr/>
          <p:nvPr/>
        </p:nvSpPr>
        <p:spPr>
          <a:xfrm>
            <a:off x="8685000" y="3833640"/>
            <a:ext cx="684360" cy="165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-FR" sz="800" spc="-1" strike="noStrike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149" name="heckert_gnu.transp.small.png" descr="heckert_gnu.transp.small.png"/>
          <p:cNvPicPr/>
          <p:nvPr/>
        </p:nvPicPr>
        <p:blipFill>
          <a:blip r:embed="rId4"/>
          <a:stretch/>
        </p:blipFill>
        <p:spPr>
          <a:xfrm>
            <a:off x="9196560" y="4100400"/>
            <a:ext cx="740880" cy="725400"/>
          </a:xfrm>
          <a:prstGeom prst="rect">
            <a:avLst/>
          </a:prstGeom>
          <a:ln w="12700">
            <a:noFill/>
          </a:ln>
        </p:spPr>
      </p:pic>
      <p:sp>
        <p:nvSpPr>
          <p:cNvPr id="150" name="PlaceHolder 3"/>
          <p:cNvSpPr>
            <a:spLocks noGrp="1"/>
          </p:cNvSpPr>
          <p:nvPr>
            <p:ph type="sldNum" idx="9"/>
          </p:nvPr>
        </p:nvSpPr>
        <p:spPr>
          <a:xfrm>
            <a:off x="9711720" y="70606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151" name="81sgIqXwkGL._SX355_.jpg" descr="81sgIqXwkGL._SX355_.jpg"/>
          <p:cNvPicPr/>
          <p:nvPr/>
        </p:nvPicPr>
        <p:blipFill>
          <a:blip r:embed="rId5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DECLARE / INITIALIZE</a:t>
            </a:r>
            <a:endParaRPr b="1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Use the DECLARE section define user variables and functions.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DECLARE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double myvar;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Use INITIALIZE for initialization of user variables and calculations.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INITIALIZE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myvar = sqrt(PI*input_var)*rand01();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- Both use normal c-syntax.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BEWARE: (example) What you do in the c-style areas is c-standard, e.g. trigonometric functions from math.h use radians! - McXtrace placement specifiers work in degrees, etc...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flags-globe-thumb541425.png" descr="flags-globe-thumb541425.png"/>
          <p:cNvPicPr/>
          <p:nvPr/>
        </p:nvPicPr>
        <p:blipFill>
          <a:blip r:embed="rId1"/>
          <a:stretch/>
        </p:blipFill>
        <p:spPr>
          <a:xfrm>
            <a:off x="8153280" y="1295280"/>
            <a:ext cx="1635840" cy="1635840"/>
          </a:xfrm>
          <a:prstGeom prst="rect">
            <a:avLst/>
          </a:prstGeom>
          <a:ln w="12700">
            <a:noFill/>
          </a:ln>
        </p:spPr>
      </p:pic>
      <p:pic>
        <p:nvPicPr>
          <p:cNvPr id="155" name="droppedImage.png" descr="droppedImage.png"/>
          <p:cNvPicPr/>
          <p:nvPr/>
        </p:nvPicPr>
        <p:blipFill>
          <a:blip r:embed="rId2"/>
          <a:stretch/>
        </p:blipFill>
        <p:spPr>
          <a:xfrm>
            <a:off x="8497440" y="414504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56" name="Timeline_0578_Kern_Richie.png" descr="Timeline_0578_Kern_Richie.png"/>
          <p:cNvPicPr/>
          <p:nvPr/>
        </p:nvPicPr>
        <p:blipFill>
          <a:blip r:embed="rId3"/>
          <a:stretch/>
        </p:blipFill>
        <p:spPr>
          <a:xfrm>
            <a:off x="8004600" y="3294000"/>
            <a:ext cx="1218240" cy="803880"/>
          </a:xfrm>
          <a:prstGeom prst="rect">
            <a:avLst/>
          </a:prstGeom>
          <a:ln w="12700">
            <a:noFill/>
          </a:ln>
        </p:spPr>
      </p:pic>
      <p:sp>
        <p:nvSpPr>
          <p:cNvPr id="157" name="K &amp; R. /  GNU"/>
          <p:cNvSpPr/>
          <p:nvPr/>
        </p:nvSpPr>
        <p:spPr>
          <a:xfrm>
            <a:off x="8685000" y="3077640"/>
            <a:ext cx="684360" cy="165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fr-FR" sz="800" spc="-1" strike="noStrike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158" name="heckert_gnu.transp.small.png" descr="heckert_gnu.transp.small.png"/>
          <p:cNvPicPr/>
          <p:nvPr/>
        </p:nvPicPr>
        <p:blipFill>
          <a:blip r:embed="rId4"/>
          <a:stretch/>
        </p:blipFill>
        <p:spPr>
          <a:xfrm>
            <a:off x="9196560" y="3344400"/>
            <a:ext cx="740880" cy="725400"/>
          </a:xfrm>
          <a:prstGeom prst="rect">
            <a:avLst/>
          </a:prstGeom>
          <a:ln w="12700">
            <a:noFill/>
          </a:ln>
        </p:spPr>
      </p:pic>
      <p:sp>
        <p:nvSpPr>
          <p:cNvPr id="159" name="PlaceHolder 3"/>
          <p:cNvSpPr>
            <a:spLocks noGrp="1"/>
          </p:cNvSpPr>
          <p:nvPr>
            <p:ph type="sldNum" idx="10"/>
          </p:nvPr>
        </p:nvSpPr>
        <p:spPr>
          <a:xfrm>
            <a:off x="9711720" y="70606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160" name="81sgIqXwkGL._SX355_.jpg" descr="81sgIqXwkGL._SX355_.jpg"/>
          <p:cNvPicPr/>
          <p:nvPr/>
        </p:nvPicPr>
        <p:blipFill>
          <a:blip r:embed="rId5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161" name="Group"/>
          <p:cNvGrpSpPr/>
          <p:nvPr/>
        </p:nvGrpSpPr>
        <p:grpSpPr>
          <a:xfrm>
            <a:off x="477720" y="1769040"/>
            <a:ext cx="9477000" cy="5472720"/>
            <a:chOff x="477720" y="1769040"/>
            <a:chExt cx="9477000" cy="5472720"/>
          </a:xfrm>
        </p:grpSpPr>
        <p:sp>
          <p:nvSpPr>
            <p:cNvPr id="162" name="Useful physics constants:…"/>
            <p:cNvSpPr/>
            <p:nvPr/>
          </p:nvSpPr>
          <p:spPr>
            <a:xfrm>
              <a:off x="477720" y="1769040"/>
              <a:ext cx="9477000" cy="547272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4f81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0" rIns="0" tIns="0" bIns="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Useful physics constants: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plus e.g. DEG2RAD, RAD2DEG,  and these math constants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plus anything you can imagine in terms of trigonometric functions from C &lt;math.h&gt;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(beware, these take radians as input - as opposed to our ROTATED statements)</a:t>
              </a:r>
              <a:endParaRPr b="0" lang="fr-FR" sz="1800" spc="-1" strike="noStrike">
                <a:latin typeface="Arial"/>
              </a:endParaRPr>
            </a:p>
          </p:txBody>
        </p:sp>
        <p:pic>
          <p:nvPicPr>
            <p:cNvPr id="163" name="Screenshot 2019-12-04 at 10.15.25.png" descr="Screenshot 2019-12-04 at 10.15.25.png"/>
            <p:cNvPicPr/>
            <p:nvPr/>
          </p:nvPicPr>
          <p:blipFill>
            <a:blip r:embed="rId6"/>
            <a:stretch/>
          </p:blipFill>
          <p:spPr>
            <a:xfrm>
              <a:off x="843840" y="2242800"/>
              <a:ext cx="8745120" cy="105228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164" name="Screenshot 2019-12-04 at 10.19.40.png" descr="Screenshot 2019-12-04 at 10.19.40.png"/>
          <p:cNvPicPr/>
          <p:nvPr/>
        </p:nvPicPr>
        <p:blipFill>
          <a:blip r:embed="rId7"/>
          <a:stretch/>
        </p:blipFill>
        <p:spPr>
          <a:xfrm>
            <a:off x="878760" y="3783240"/>
            <a:ext cx="3441240" cy="2018880"/>
          </a:xfrm>
          <a:prstGeom prst="rect">
            <a:avLst/>
          </a:prstGeom>
          <a:ln w="12700">
            <a:noFill/>
          </a:ln>
        </p:spPr>
      </p:pic>
      <p:sp>
        <p:nvSpPr>
          <p:cNvPr id="165" name="(                                                   )"/>
          <p:cNvSpPr/>
          <p:nvPr/>
        </p:nvSpPr>
        <p:spPr>
          <a:xfrm>
            <a:off x="762840" y="3742920"/>
            <a:ext cx="3416400" cy="27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(                                                   )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%include</a:t>
            </a:r>
            <a:endParaRPr b="1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Instrumentfiles can include external c-code or other instrumentfiles... (These are examples from McStas)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</a:pP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ILL_H15_IN6.instr:%include "monitor_nd-lib"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ILL_H16_IN5.instr:%include "ILL_H16.instr"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ILL_H25_IN22.instr:%include "ILL_H25.instr"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ILL_H25_IN22.instr:%include "templateTAS.instr"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</a:pP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Used in the DECLARE section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11"/>
          </p:nvPr>
        </p:nvSpPr>
        <p:spPr>
          <a:xfrm>
            <a:off x="9718200" y="711396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2400" spc="-1" strike="noStrike">
                <a:latin typeface="Times New Roman"/>
              </a:defRPr>
            </a:lvl1pPr>
          </a:lstStyle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169" name="include-everyone.png" descr="include-everyone.png"/>
          <p:cNvPicPr/>
          <p:nvPr/>
        </p:nvPicPr>
        <p:blipFill>
          <a:blip r:embed="rId1"/>
          <a:stretch/>
        </p:blipFill>
        <p:spPr>
          <a:xfrm>
            <a:off x="7330320" y="5276880"/>
            <a:ext cx="2014560" cy="1742760"/>
          </a:xfrm>
          <a:prstGeom prst="rect">
            <a:avLst/>
          </a:prstGeom>
          <a:ln w="12700">
            <a:noFill/>
          </a:ln>
        </p:spPr>
      </p:pic>
      <p:pic>
        <p:nvPicPr>
          <p:cNvPr id="170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>Emmanuel FARHI</cp:lastModifiedBy>
  <dcterms:modified xsi:type="dcterms:W3CDTF">2023-04-25T14:43:41Z</dcterms:modified>
  <cp:revision>14</cp:revision>
  <dc:subject/>
  <dc:title/>
</cp:coreProperties>
</file>